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Berkshire Swash" panose="02000505000000020003" pitchFamily="2" charset="0"/>
      <p:regular r:id="rId29"/>
    </p:embeddedFont>
    <p:embeddedFont>
      <p:font typeface="Raleway" pitchFamily="2" charset="77"/>
      <p:regular r:id="rId30"/>
      <p:bold r:id="rId31"/>
      <p:italic r:id="rId32"/>
      <p:boldItalic r:id="rId33"/>
    </p:embeddedFont>
    <p:embeddedFont>
      <p:font typeface="Rock Salt" pitchFamily="2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2b845e1a5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2b845e1a5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2b845e1a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2b845e1a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2b845e1a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2b845e1a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2b845e1a5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2b845e1a5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2b845e1a5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2b845e1a5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2b845e1a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2b845e1a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2b845e1a5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2b845e1a5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2b845e1a5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2b845e1a5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2b845e1a5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2b845e1a5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2b845e1a5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2b845e1a5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038e29a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038e29a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92b845e1a5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92b845e1a5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2b845e1a5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2b845e1a5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2b845e1a5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2b845e1a5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2b845e1a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2b845e1a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2b845e1a5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2b845e1a5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2b845e1a5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2b845e1a5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2b845e1a5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2b845e1a5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92b845e1a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92b845e1a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2b845e1a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2b845e1a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2b845e1a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2b845e1a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2b845e1a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2b845e1a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92b845e1a5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92b845e1a5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2b845e1a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2b845e1a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2b845e1a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2b845e1a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8F2F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hyperlink" Target="http://www.youtube.com/watch?v=Z8A3PZIkuyQ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IjGgt8rOg_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jpg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mangrove-605231-1920x1200-hq-dsk-wallpapers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08201" y="55546"/>
            <a:ext cx="8935800" cy="24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2CC"/>
                </a:solidFill>
                <a:latin typeface="Berkshire Swash"/>
                <a:ea typeface="Berkshire Swash"/>
                <a:cs typeface="Berkshire Swash"/>
                <a:sym typeface="Berkshire Swash"/>
              </a:rPr>
              <a:t>The Plant Kingdom</a:t>
            </a:r>
            <a:br>
              <a:rPr lang="en" sz="6000" b="1">
                <a:solidFill>
                  <a:srgbClr val="EEECE1"/>
                </a:solidFill>
                <a:latin typeface="Berkshire Swash"/>
                <a:ea typeface="Berkshire Swash"/>
                <a:cs typeface="Berkshire Swash"/>
                <a:sym typeface="Berkshire Swash"/>
              </a:rPr>
            </a:br>
            <a:br>
              <a:rPr lang="en" sz="3200" b="1">
                <a:solidFill>
                  <a:srgbClr val="008000"/>
                </a:solidFill>
              </a:rPr>
            </a:br>
            <a:r>
              <a:rPr lang="en" sz="3200" b="1">
                <a:solidFill>
                  <a:srgbClr val="B7CCE4"/>
                </a:solidFill>
                <a:latin typeface="Rock Salt"/>
                <a:ea typeface="Rock Salt"/>
                <a:cs typeface="Rock Salt"/>
                <a:sym typeface="Rock Salt"/>
              </a:rPr>
              <a:t>Vegetative root growth</a:t>
            </a:r>
            <a:endParaRPr sz="3200" b="1">
              <a:solidFill>
                <a:srgbClr val="B7CCE4"/>
              </a:solidFill>
              <a:latin typeface="Rock Salt"/>
              <a:ea typeface="Rock Salt"/>
              <a:cs typeface="Rock Salt"/>
              <a:sym typeface="Rock Sa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water conduction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Symplast / apoplast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Endodermis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Casparian strip</a:t>
            </a:r>
            <a:endParaRPr/>
          </a:p>
        </p:txBody>
      </p:sp>
      <p:pic>
        <p:nvPicPr>
          <p:cNvPr id="158" name="Google Shape;158;p22" descr="waterroot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2274" y="886250"/>
            <a:ext cx="5609400" cy="40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water conduction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5" name="Google Shape;165;p23" descr="Screen Shot 2017-11-03 at 2.53.44 PM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4612" y="886252"/>
            <a:ext cx="3214772" cy="398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6179379" y="4665864"/>
            <a:ext cx="20469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Robbins et al., 2014</a:t>
            </a: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Growing tips</a:t>
            </a: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4625" y="216425"/>
            <a:ext cx="3246512" cy="4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1732625" y="4568741"/>
            <a:ext cx="17820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Di Mambro et al., 2017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Roots down!</a:t>
            </a:r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1" name="Google Shape;181;p25" descr="Screen Shot 2017-10-10 at 12.24.46 PM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6088" y="886250"/>
            <a:ext cx="5991826" cy="40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 descr="A new program lets microscope track tiny objects over time. Learn more: http://scim.ag/2nWVwdW" title="Watching plants grow has never been so exciti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8500" y="1038650"/>
            <a:ext cx="4061050" cy="30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 of lateral roots</a:t>
            </a:r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Erupt from within vascular cylinder (Why? How?)</a:t>
            </a:r>
            <a:endParaRPr/>
          </a:p>
        </p:txBody>
      </p:sp>
      <p:pic>
        <p:nvPicPr>
          <p:cNvPr id="189" name="Google Shape;189;p26" descr="figure_24_17c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5400000" flipH="1">
            <a:off x="2828997" y="907275"/>
            <a:ext cx="3486000" cy="45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6" name="Google Shape;196;p27" descr="This video shows the cells in a root dividing to form a new root tip.  The red dots are the cell nuclei, and green is the proteins in the cell wall." title="Root Growt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138" y="886250"/>
            <a:ext cx="5003725" cy="37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2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rhizosphere</a:t>
            </a: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0" name="Google Shape;210;p29" descr="gr1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6738" y="886250"/>
            <a:ext cx="4770525" cy="378961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2186755" y="4675875"/>
            <a:ext cx="3132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van Dam and Bouwmeester, 2016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Mycorrhizae</a:t>
            </a:r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18" name="Google Shape;218;p30"/>
          <p:cNvGrpSpPr/>
          <p:nvPr/>
        </p:nvGrpSpPr>
        <p:grpSpPr>
          <a:xfrm>
            <a:off x="457348" y="886243"/>
            <a:ext cx="8229323" cy="3956922"/>
            <a:chOff x="457200" y="1828800"/>
            <a:chExt cx="8942001" cy="4299600"/>
          </a:xfrm>
        </p:grpSpPr>
        <p:pic>
          <p:nvPicPr>
            <p:cNvPr id="219" name="Google Shape;219;p30" descr="figure_14_42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83901" y="1828800"/>
              <a:ext cx="5415300" cy="429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0" descr="figure_14_44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200" y="1828800"/>
              <a:ext cx="3526800" cy="4299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Helping hyphae</a:t>
            </a:r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27" name="Google Shape;227;p31"/>
          <p:cNvGrpSpPr/>
          <p:nvPr/>
        </p:nvGrpSpPr>
        <p:grpSpPr>
          <a:xfrm>
            <a:off x="311670" y="886375"/>
            <a:ext cx="8520496" cy="3997168"/>
            <a:chOff x="1862809" y="2133768"/>
            <a:chExt cx="9316090" cy="4370400"/>
          </a:xfrm>
        </p:grpSpPr>
        <p:grpSp>
          <p:nvGrpSpPr>
            <p:cNvPr id="228" name="Google Shape;228;p31"/>
            <p:cNvGrpSpPr/>
            <p:nvPr/>
          </p:nvGrpSpPr>
          <p:grpSpPr>
            <a:xfrm>
              <a:off x="1862809" y="2133778"/>
              <a:ext cx="3183042" cy="4370286"/>
              <a:chOff x="457189" y="203899"/>
              <a:chExt cx="4588500" cy="6299965"/>
            </a:xfrm>
          </p:grpSpPr>
          <p:pic>
            <p:nvPicPr>
              <p:cNvPr id="229" name="Google Shape;229;p31" descr="orchid seedIMGP1689_edited-1.jpg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57189" y="203899"/>
                <a:ext cx="4588500" cy="3762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0" name="Google Shape;230;p31" descr="orchid-germin.png"/>
              <p:cNvPicPr preferRelativeResize="0"/>
              <p:nvPr/>
            </p:nvPicPr>
            <p:blipFill rotWithShape="1">
              <a:blip r:embed="rId4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7200" y="3966464"/>
                <a:ext cx="4564500" cy="2537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1" name="Google Shape;231;p31" descr="MonotropaUniflora1.jpg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29199" y="2133768"/>
              <a:ext cx="6149700" cy="437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31"/>
          <p:cNvSpPr txBox="1"/>
          <p:nvPr/>
        </p:nvSpPr>
        <p:spPr>
          <a:xfrm>
            <a:off x="3200750" y="4568750"/>
            <a:ext cx="30735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Ghost pipe (</a:t>
            </a:r>
            <a:r>
              <a:rPr lang="en" sz="1200" i="1">
                <a:solidFill>
                  <a:srgbClr val="FFFFFF"/>
                </a:solidFill>
              </a:rPr>
              <a:t>Monotropa</a:t>
            </a:r>
            <a:r>
              <a:rPr lang="en" sz="1200">
                <a:solidFill>
                  <a:srgbClr val="FFFFFF"/>
                </a:solidFill>
              </a:rPr>
              <a:t>)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311675" y="2945975"/>
            <a:ext cx="15129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Orchid seed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plants grow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 descr="plantparts-nolabel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4037" y="219824"/>
            <a:ext cx="2387178" cy="470385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876928" y="401300"/>
            <a:ext cx="9042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shoot apex</a:t>
            </a:r>
            <a:endParaRPr sz="1000" b="0" i="0" u="none" strike="noStrike" cap="none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898324" y="4575475"/>
            <a:ext cx="744300" cy="2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root apex</a:t>
            </a:r>
            <a:endParaRPr sz="1000" b="0" i="0" u="none" strike="noStrike" cap="none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14"/>
          <p:cNvCxnSpPr/>
          <p:nvPr/>
        </p:nvCxnSpPr>
        <p:spPr>
          <a:xfrm rot="10800000" flipH="1">
            <a:off x="4630526" y="461752"/>
            <a:ext cx="251508" cy="49778"/>
          </a:xfrm>
          <a:prstGeom prst="straightConnector1">
            <a:avLst/>
          </a:prstGeom>
          <a:noFill/>
          <a:ln w="190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" name="Google Shape;66;p14"/>
          <p:cNvCxnSpPr/>
          <p:nvPr/>
        </p:nvCxnSpPr>
        <p:spPr>
          <a:xfrm rot="10800000" flipH="1">
            <a:off x="4571738" y="4621868"/>
            <a:ext cx="295807" cy="63830"/>
          </a:xfrm>
          <a:prstGeom prst="straightConnector1">
            <a:avLst/>
          </a:prstGeom>
          <a:noFill/>
          <a:ln w="190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4"/>
          <p:cNvSpPr txBox="1"/>
          <p:nvPr/>
        </p:nvSpPr>
        <p:spPr>
          <a:xfrm>
            <a:off x="3886901" y="1066750"/>
            <a:ext cx="904331" cy="219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axillary bud</a:t>
            </a:r>
            <a:endParaRPr sz="1000" b="0" i="0" u="none" strike="noStrike" cap="none">
              <a:solidFill>
                <a:srgbClr val="3660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68;p14"/>
          <p:cNvCxnSpPr/>
          <p:nvPr/>
        </p:nvCxnSpPr>
        <p:spPr>
          <a:xfrm>
            <a:off x="4583156" y="1268094"/>
            <a:ext cx="215400" cy="206700"/>
          </a:xfrm>
          <a:prstGeom prst="straightConnector1">
            <a:avLst/>
          </a:prstGeom>
          <a:noFill/>
          <a:ln w="19050" cap="flat" cmpd="sng">
            <a:solidFill>
              <a:srgbClr val="36609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9" name="Google Shape;69;p14"/>
          <p:cNvGrpSpPr/>
          <p:nvPr/>
        </p:nvGrpSpPr>
        <p:grpSpPr>
          <a:xfrm>
            <a:off x="4949726" y="219825"/>
            <a:ext cx="3173120" cy="2280001"/>
            <a:chOff x="2676158" y="838199"/>
            <a:chExt cx="3996876" cy="2871900"/>
          </a:xfrm>
        </p:grpSpPr>
        <p:pic>
          <p:nvPicPr>
            <p:cNvPr id="70" name="Google Shape;70;p14" descr="Coleus 4.jpg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157834" y="1194899"/>
              <a:ext cx="2871900" cy="21585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1" name="Google Shape;71;p14"/>
            <p:cNvCxnSpPr/>
            <p:nvPr/>
          </p:nvCxnSpPr>
          <p:spPr>
            <a:xfrm rot="10800000" flipH="1">
              <a:off x="2676158" y="947954"/>
              <a:ext cx="2733900" cy="627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14"/>
            <p:cNvCxnSpPr/>
            <p:nvPr/>
          </p:nvCxnSpPr>
          <p:spPr>
            <a:xfrm>
              <a:off x="2676158" y="1194370"/>
              <a:ext cx="2124300" cy="15489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grpSp>
        <p:nvGrpSpPr>
          <p:cNvPr id="73" name="Google Shape;73;p14"/>
          <p:cNvGrpSpPr/>
          <p:nvPr/>
        </p:nvGrpSpPr>
        <p:grpSpPr>
          <a:xfrm>
            <a:off x="5014046" y="2605089"/>
            <a:ext cx="3111523" cy="2318585"/>
            <a:chOff x="2757176" y="3842688"/>
            <a:chExt cx="3919288" cy="2920500"/>
          </a:xfrm>
        </p:grpSpPr>
        <p:pic>
          <p:nvPicPr>
            <p:cNvPr id="74" name="Google Shape;74;p14" descr="ram.png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13764" y="3842688"/>
              <a:ext cx="2162700" cy="2920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5" name="Google Shape;75;p14"/>
            <p:cNvGrpSpPr/>
            <p:nvPr/>
          </p:nvGrpSpPr>
          <p:grpSpPr>
            <a:xfrm>
              <a:off x="2757176" y="4320614"/>
              <a:ext cx="2974200" cy="2377122"/>
              <a:chOff x="2757176" y="4320614"/>
              <a:chExt cx="2974200" cy="2377122"/>
            </a:xfrm>
          </p:grpSpPr>
          <p:cxnSp>
            <p:nvCxnSpPr>
              <p:cNvPr id="76" name="Google Shape;76;p14"/>
              <p:cNvCxnSpPr/>
              <p:nvPr/>
            </p:nvCxnSpPr>
            <p:spPr>
              <a:xfrm rot="10800000" flipH="1">
                <a:off x="2854871" y="4320614"/>
                <a:ext cx="1758600" cy="19539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6609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7" name="Google Shape;77;p14"/>
              <p:cNvCxnSpPr/>
              <p:nvPr/>
            </p:nvCxnSpPr>
            <p:spPr>
              <a:xfrm>
                <a:off x="2757176" y="6611036"/>
                <a:ext cx="2974200" cy="867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366092"/>
                </a:solidFill>
                <a:prstDash val="dash"/>
                <a:round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(Undisturbed) mycorrhizal community diversity</a:t>
            </a:r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40" name="Google Shape;240;p32"/>
          <p:cNvGrpSpPr/>
          <p:nvPr/>
        </p:nvGrpSpPr>
        <p:grpSpPr>
          <a:xfrm>
            <a:off x="1622478" y="886251"/>
            <a:ext cx="5899052" cy="3834433"/>
            <a:chOff x="-542004" y="722625"/>
            <a:chExt cx="9228805" cy="5998801"/>
          </a:xfrm>
        </p:grpSpPr>
        <p:pic>
          <p:nvPicPr>
            <p:cNvPr id="241" name="Google Shape;241;p32" descr="hieracium44374.jpg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4804" y="722625"/>
              <a:ext cx="4301997" cy="599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32" descr="ROSENDAHL_et_al-2004-Molecular_Ecology_Fig3.jpg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542004" y="722625"/>
              <a:ext cx="5007055" cy="59987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32"/>
          <p:cNvSpPr txBox="1"/>
          <p:nvPr/>
        </p:nvSpPr>
        <p:spPr>
          <a:xfrm>
            <a:off x="1622498" y="4720450"/>
            <a:ext cx="3032400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Rosendahl and Stuckenbrock, 2004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3" descr="pinebeetledamageMpb3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Mycorrhizal community interdependence</a:t>
            </a:r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251" name="Google Shape;251;p33"/>
          <p:cNvGrpSpPr/>
          <p:nvPr/>
        </p:nvGrpSpPr>
        <p:grpSpPr>
          <a:xfrm>
            <a:off x="2832927" y="1623070"/>
            <a:ext cx="3376725" cy="2543025"/>
            <a:chOff x="3251825" y="2553500"/>
            <a:chExt cx="3376725" cy="2543025"/>
          </a:xfrm>
        </p:grpSpPr>
        <p:sp>
          <p:nvSpPr>
            <p:cNvPr id="252" name="Google Shape;252;p33"/>
            <p:cNvSpPr/>
            <p:nvPr/>
          </p:nvSpPr>
          <p:spPr>
            <a:xfrm>
              <a:off x="3262250" y="2563925"/>
              <a:ext cx="3366300" cy="253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3" name="Google Shape;253;p33"/>
            <p:cNvPicPr preferRelativeResize="0"/>
            <p:nvPr/>
          </p:nvPicPr>
          <p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356" t="-2606" r="-1918" b="-2501"/>
            <a:stretch/>
          </p:blipFill>
          <p:spPr>
            <a:xfrm>
              <a:off x="3251825" y="2553500"/>
              <a:ext cx="3366300" cy="2532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33"/>
          <p:cNvSpPr txBox="1"/>
          <p:nvPr/>
        </p:nvSpPr>
        <p:spPr>
          <a:xfrm>
            <a:off x="4781650" y="4162250"/>
            <a:ext cx="1428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Karst et al., 2015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55" name="Google Shape;255;p33" descr="pine_beetle2_h.jpg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91" y="1623075"/>
            <a:ext cx="2434035" cy="253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Ectomycorrhizae</a:t>
            </a:r>
            <a:endParaRPr/>
          </a:p>
        </p:txBody>
      </p:sp>
      <p:sp>
        <p:nvSpPr>
          <p:cNvPr id="261" name="Google Shape;261;p34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2" name="Google Shape;262;p34" descr="Mycorrhizal_root_tips_(amanita)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4900" y="886250"/>
            <a:ext cx="4547400" cy="408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 descr="ectomyco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886252"/>
            <a:ext cx="3973200" cy="40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Truffles</a:t>
            </a:r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0" name="Google Shape;270;p35" descr="1024px-Cochon_truffier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0898" y="3091565"/>
            <a:ext cx="2963400" cy="18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 descr="Tuber_brumale_-_Vue_sur_la_tranche_coupée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0898" y="868950"/>
            <a:ext cx="2963400" cy="222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5"/>
          <p:cNvGrpSpPr/>
          <p:nvPr/>
        </p:nvGrpSpPr>
        <p:grpSpPr>
          <a:xfrm>
            <a:off x="1500565" y="868957"/>
            <a:ext cx="3183427" cy="4051832"/>
            <a:chOff x="621050" y="726750"/>
            <a:chExt cx="3582922" cy="4560307"/>
          </a:xfrm>
        </p:grpSpPr>
        <p:pic>
          <p:nvPicPr>
            <p:cNvPr id="273" name="Google Shape;273;p35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200"/>
            <a:stretch/>
          </p:blipFill>
          <p:spPr>
            <a:xfrm>
              <a:off x="621050" y="726750"/>
              <a:ext cx="3582922" cy="368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5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1053" y="4345566"/>
              <a:ext cx="3582917" cy="9414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Endomycorrhizae</a:t>
            </a:r>
            <a:endParaRPr/>
          </a:p>
        </p:txBody>
      </p:sp>
      <p:sp>
        <p:nvSpPr>
          <p:cNvPr id="280" name="Google Shape;280;p36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80% of plants have endomycorrhizal associates</a:t>
            </a:r>
            <a:endParaRPr/>
          </a:p>
        </p:txBody>
      </p:sp>
      <p:pic>
        <p:nvPicPr>
          <p:cNvPr id="281" name="Google Shape;281;p36" descr="figure_14_43a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161875" y="821825"/>
            <a:ext cx="3187200" cy="48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 descr="endomyco.pn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8699" y="886250"/>
            <a:ext cx="3443700" cy="40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8" name="Google Shape;288;p37" descr="vanderHeijden-2015_mycorhizae_Fig2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2172" y="886250"/>
            <a:ext cx="5039663" cy="405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39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Mycorrhizal networks</a:t>
            </a:r>
            <a:endParaRPr/>
          </a:p>
        </p:txBody>
      </p:sp>
      <p:sp>
        <p:nvSpPr>
          <p:cNvPr id="290" name="Google Shape;290;p37"/>
          <p:cNvSpPr txBox="1"/>
          <p:nvPr/>
        </p:nvSpPr>
        <p:spPr>
          <a:xfrm>
            <a:off x="2052175" y="4665875"/>
            <a:ext cx="21618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van der Heijden et al., 2015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Poisoning the well</a:t>
            </a:r>
            <a:endParaRPr/>
          </a:p>
        </p:txBody>
      </p:sp>
      <p:sp>
        <p:nvSpPr>
          <p:cNvPr id="296" name="Google Shape;296;p38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7" name="Google Shape;297;p38" descr="Wolfe_et_al_2008-Fig2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5612" y="886250"/>
            <a:ext cx="2966100" cy="205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 descr="alliaria_petiolata_garlic_mustard_00_flowers_02-05-04.jpg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5611" y="2941192"/>
            <a:ext cx="2966100" cy="1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 descr="Roosevelt Forest 4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300" y="886250"/>
            <a:ext cx="5373300" cy="403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/>
        </p:nvSpPr>
        <p:spPr>
          <a:xfrm>
            <a:off x="6848449" y="4918900"/>
            <a:ext cx="1876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Wolfe et al. 2008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tip anatomy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4" name="Google Shape;84;p15" descr="figure_24_0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1326" y="886191"/>
            <a:ext cx="3478800" cy="40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 descr="figure_23_01b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0238" y="886250"/>
            <a:ext cx="2483700" cy="40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7230856" y="3388017"/>
            <a:ext cx="682500" cy="614700"/>
          </a:xfrm>
          <a:prstGeom prst="ellips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7230856" y="3392824"/>
            <a:ext cx="682500" cy="614700"/>
          </a:xfrm>
          <a:prstGeom prst="ellipse">
            <a:avLst/>
          </a:prstGeom>
          <a:noFill/>
          <a:ln w="38100" cap="flat" cmpd="sng">
            <a:solidFill>
              <a:srgbClr val="6600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63" y="886250"/>
            <a:ext cx="2700000" cy="4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cells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886248"/>
            <a:ext cx="8520602" cy="378024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311700" y="4666503"/>
            <a:ext cx="1985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Root tip in humid air</a:t>
            </a:r>
            <a:endParaRPr sz="1200"/>
          </a:p>
        </p:txBody>
      </p:sp>
      <p:sp>
        <p:nvSpPr>
          <p:cNvPr id="97" name="Google Shape;97;p16"/>
          <p:cNvSpPr txBox="1"/>
          <p:nvPr/>
        </p:nvSpPr>
        <p:spPr>
          <a:xfrm>
            <a:off x="3124980" y="4666503"/>
            <a:ext cx="27864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then immersed in water</a:t>
            </a:r>
            <a:endParaRPr sz="1200"/>
          </a:p>
        </p:txBody>
      </p:sp>
      <p:sp>
        <p:nvSpPr>
          <p:cNvPr id="98" name="Google Shape;98;p16"/>
          <p:cNvSpPr txBox="1"/>
          <p:nvPr/>
        </p:nvSpPr>
        <p:spPr>
          <a:xfrm>
            <a:off x="6342336" y="4666503"/>
            <a:ext cx="2489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and shaken a bit</a:t>
            </a:r>
            <a:endParaRPr sz="1200"/>
          </a:p>
        </p:txBody>
      </p:sp>
      <p:sp>
        <p:nvSpPr>
          <p:cNvPr id="99" name="Google Shape;99;p16"/>
          <p:cNvSpPr txBox="1"/>
          <p:nvPr/>
        </p:nvSpPr>
        <p:spPr>
          <a:xfrm>
            <a:off x="311701" y="4346028"/>
            <a:ext cx="20565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Wen et al., 2017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cells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886248"/>
            <a:ext cx="8520602" cy="37802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11700" y="4666503"/>
            <a:ext cx="1985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Root tip in humid air</a:t>
            </a:r>
            <a:endParaRPr sz="1200"/>
          </a:p>
        </p:txBody>
      </p:sp>
      <p:sp>
        <p:nvSpPr>
          <p:cNvPr id="108" name="Google Shape;108;p17"/>
          <p:cNvSpPr txBox="1"/>
          <p:nvPr/>
        </p:nvSpPr>
        <p:spPr>
          <a:xfrm>
            <a:off x="3124980" y="4666503"/>
            <a:ext cx="27864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then immersed in water</a:t>
            </a:r>
            <a:endParaRPr sz="1200"/>
          </a:p>
        </p:txBody>
      </p:sp>
      <p:sp>
        <p:nvSpPr>
          <p:cNvPr id="109" name="Google Shape;109;p17"/>
          <p:cNvSpPr txBox="1"/>
          <p:nvPr/>
        </p:nvSpPr>
        <p:spPr>
          <a:xfrm>
            <a:off x="6342336" y="4666503"/>
            <a:ext cx="24897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 and shaken a bit</a:t>
            </a:r>
            <a:endParaRPr sz="1200"/>
          </a:p>
        </p:txBody>
      </p:sp>
      <p:sp>
        <p:nvSpPr>
          <p:cNvPr id="110" name="Google Shape;110;p17"/>
          <p:cNvSpPr txBox="1"/>
          <p:nvPr/>
        </p:nvSpPr>
        <p:spPr>
          <a:xfrm>
            <a:off x="311701" y="4346028"/>
            <a:ext cx="20565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Wen et al., 2017</a:t>
            </a:r>
            <a:endParaRPr sz="1000">
              <a:solidFill>
                <a:srgbClr val="FFFFFF"/>
              </a:solidFill>
            </a:endParaRPr>
          </a:p>
        </p:txBody>
      </p:sp>
      <p:grpSp>
        <p:nvGrpSpPr>
          <p:cNvPr id="111" name="Google Shape;111;p17"/>
          <p:cNvGrpSpPr/>
          <p:nvPr/>
        </p:nvGrpSpPr>
        <p:grpSpPr>
          <a:xfrm>
            <a:off x="2944796" y="299088"/>
            <a:ext cx="3722463" cy="4685101"/>
            <a:chOff x="457200" y="773600"/>
            <a:chExt cx="4725737" cy="5947824"/>
          </a:xfrm>
        </p:grpSpPr>
        <p:pic>
          <p:nvPicPr>
            <p:cNvPr id="112" name="Google Shape;112;p17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200" y="773600"/>
              <a:ext cx="4725737" cy="5947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7"/>
            <p:cNvSpPr txBox="1"/>
            <p:nvPr/>
          </p:nvSpPr>
          <p:spPr>
            <a:xfrm>
              <a:off x="4525025" y="2314219"/>
              <a:ext cx="6579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DNA</a:t>
              </a:r>
              <a:endParaRPr sz="1000"/>
            </a:p>
          </p:txBody>
        </p:sp>
        <p:sp>
          <p:nvSpPr>
            <p:cNvPr id="114" name="Google Shape;114;p17"/>
            <p:cNvSpPr txBox="1"/>
            <p:nvPr/>
          </p:nvSpPr>
          <p:spPr>
            <a:xfrm>
              <a:off x="3891066" y="2306909"/>
              <a:ext cx="756300" cy="4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Border cell</a:t>
              </a:r>
              <a:endParaRPr sz="10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 cell defense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9556" y="886250"/>
            <a:ext cx="3065619" cy="394544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1408825" y="4831688"/>
            <a:ext cx="16086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Hawes et al., 2000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8" descr="Hawes-etal-Fig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8833" y="886250"/>
            <a:ext cx="3260700" cy="39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Outsmarting the border cells</a:t>
            </a:r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0" name="Google Shape;130;p19" descr="journal.ppat.1005686.g006.PN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886253"/>
            <a:ext cx="5886408" cy="167958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4701177" y="886250"/>
            <a:ext cx="1497300" cy="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Tran</a:t>
            </a: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et al., 20</a:t>
            </a:r>
            <a:r>
              <a:rPr lang="en" sz="1000">
                <a:solidFill>
                  <a:srgbClr val="000000"/>
                </a:solidFill>
              </a:rPr>
              <a:t>16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45315" y="2143112"/>
            <a:ext cx="7905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(no bacteria)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985762" y="2143109"/>
            <a:ext cx="8895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(with bacteria)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804653" y="2143104"/>
            <a:ext cx="21042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(with bacteria that lack one or more nuclease digestive genes)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9" descr="BactCapsicum1.jpg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350" y="886249"/>
            <a:ext cx="2633950" cy="406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2539100"/>
            <a:ext cx="5886400" cy="24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hairs</a:t>
            </a: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Outgrowths of epidermal cells (advantage?)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Short-lived, produced early in root development</a:t>
            </a:r>
            <a:endParaRPr/>
          </a:p>
        </p:txBody>
      </p:sp>
      <p:pic>
        <p:nvPicPr>
          <p:cNvPr id="143" name="Google Shape;143;p20" descr="roothairs.jpg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700" y="1748025"/>
            <a:ext cx="2889600" cy="31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5400000">
            <a:off x="4440900" y="470925"/>
            <a:ext cx="3140700" cy="56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 structure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311700" y="886238"/>
            <a:ext cx="8520600" cy="3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1" name="Google Shape;151;p21" descr="PP01014.png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787" y="886250"/>
            <a:ext cx="5826426" cy="411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228</Words>
  <Application>Microsoft Macintosh PowerPoint</Application>
  <PresentationFormat>On-screen Show (16:9)</PresentationFormat>
  <Paragraphs>58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Raleway</vt:lpstr>
      <vt:lpstr>Rock Salt</vt:lpstr>
      <vt:lpstr>Arial</vt:lpstr>
      <vt:lpstr>Berkshire Swash</vt:lpstr>
      <vt:lpstr>Simple Light</vt:lpstr>
      <vt:lpstr>PowerPoint Presentation</vt:lpstr>
      <vt:lpstr>How plants grow</vt:lpstr>
      <vt:lpstr>Root tip anatomy</vt:lpstr>
      <vt:lpstr>Border cells</vt:lpstr>
      <vt:lpstr>Border cells</vt:lpstr>
      <vt:lpstr>Border cell defense</vt:lpstr>
      <vt:lpstr>Outsmarting the border cells</vt:lpstr>
      <vt:lpstr>Root hairs</vt:lpstr>
      <vt:lpstr>Root structure</vt:lpstr>
      <vt:lpstr>Root water conduction</vt:lpstr>
      <vt:lpstr>Root water conduction</vt:lpstr>
      <vt:lpstr>Growing tips</vt:lpstr>
      <vt:lpstr>Roots down!</vt:lpstr>
      <vt:lpstr>Origin of lateral roots</vt:lpstr>
      <vt:lpstr>PowerPoint Presentation</vt:lpstr>
      <vt:lpstr>PowerPoint Presentation</vt:lpstr>
      <vt:lpstr>The rhizosphere</vt:lpstr>
      <vt:lpstr>Mycorrhizae</vt:lpstr>
      <vt:lpstr>Helping hyphae</vt:lpstr>
      <vt:lpstr>(Undisturbed) mycorrhizal community diversity</vt:lpstr>
      <vt:lpstr>Mycorrhizal community interdependence</vt:lpstr>
      <vt:lpstr>Ectomycorrhizae</vt:lpstr>
      <vt:lpstr>Truffles</vt:lpstr>
      <vt:lpstr>Endomycorrhizae</vt:lpstr>
      <vt:lpstr>Mycorrhizal networks</vt:lpstr>
      <vt:lpstr>Poisoning the well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Tippery, Nic</cp:lastModifiedBy>
  <cp:revision>1</cp:revision>
  <dcterms:modified xsi:type="dcterms:W3CDTF">2026-01-26T00:13:26Z</dcterms:modified>
</cp:coreProperties>
</file>